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8288000" cy="10287000"/>
  <p:notesSz cx="6858000" cy="9144000"/>
  <p:embeddedFontLst>
    <p:embeddedFont>
      <p:font typeface="Public Sans Bold" charset="1" panose="00000000000000000000"/>
      <p:regular r:id="rId7"/>
    </p:embeddedFont>
    <p:embeddedFont>
      <p:font typeface="Public Sans" charset="1" panose="0000000000000000000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fonts/font7.fntdata" Type="http://schemas.openxmlformats.org/officeDocument/2006/relationships/font"/><Relationship Id="rId8" Target="fonts/font8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060342" y="3259030"/>
            <a:ext cx="4638362" cy="463836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33400" cap="sq">
              <a:solidFill>
                <a:srgbClr val="F8A4A4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8394001" y="3592689"/>
            <a:ext cx="3971044" cy="3971044"/>
          </a:xfrm>
          <a:custGeom>
            <a:avLst/>
            <a:gdLst/>
            <a:ahLst/>
            <a:cxnLst/>
            <a:rect r="r" b="b" t="t" l="l"/>
            <a:pathLst>
              <a:path h="3971044" w="3971044">
                <a:moveTo>
                  <a:pt x="0" y="0"/>
                </a:moveTo>
                <a:lnTo>
                  <a:pt x="3971044" y="0"/>
                </a:lnTo>
                <a:lnTo>
                  <a:pt x="3971044" y="3971044"/>
                </a:lnTo>
                <a:lnTo>
                  <a:pt x="0" y="39710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5673682" y="3245458"/>
            <a:ext cx="4651934" cy="465193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33400" cap="sq">
              <a:solidFill>
                <a:srgbClr val="A8CBBD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6008318" y="3580093"/>
            <a:ext cx="3982663" cy="3982663"/>
          </a:xfrm>
          <a:custGeom>
            <a:avLst/>
            <a:gdLst/>
            <a:ahLst/>
            <a:cxnLst/>
            <a:rect r="r" b="b" t="t" l="l"/>
            <a:pathLst>
              <a:path h="3982663" w="3982663">
                <a:moveTo>
                  <a:pt x="0" y="0"/>
                </a:moveTo>
                <a:lnTo>
                  <a:pt x="3982663" y="0"/>
                </a:lnTo>
                <a:lnTo>
                  <a:pt x="3982663" y="3982663"/>
                </a:lnTo>
                <a:lnTo>
                  <a:pt x="0" y="39826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5628681" y="3800845"/>
            <a:ext cx="776292" cy="776292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8CBBD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01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5507277" y="5195270"/>
            <a:ext cx="776292" cy="776292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8CBBD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02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5874070" y="6368253"/>
            <a:ext cx="776292" cy="776292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A8CBBD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03</a:t>
              </a: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1259045" y="3580093"/>
            <a:ext cx="776292" cy="776292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A4A4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01</a:t>
              </a: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1953798" y="4418978"/>
            <a:ext cx="776292" cy="776292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A4A4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24" id="2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02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1993145" y="5571425"/>
            <a:ext cx="776292" cy="776292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A4A4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03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1588752" y="6579181"/>
            <a:ext cx="776292" cy="776292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A4A4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404040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04</a:t>
              </a:r>
            </a:p>
          </p:txBody>
        </p:sp>
      </p:grpSp>
      <p:grpSp>
        <p:nvGrpSpPr>
          <p:cNvPr name="Group 31" id="31"/>
          <p:cNvGrpSpPr/>
          <p:nvPr/>
        </p:nvGrpSpPr>
        <p:grpSpPr>
          <a:xfrm rot="0">
            <a:off x="697580" y="1207207"/>
            <a:ext cx="2413849" cy="3160763"/>
            <a:chOff x="0" y="0"/>
            <a:chExt cx="635746" cy="832464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635746" cy="832464"/>
            </a:xfrm>
            <a:custGeom>
              <a:avLst/>
              <a:gdLst/>
              <a:ahLst/>
              <a:cxnLst/>
              <a:rect r="r" b="b" t="t" l="l"/>
              <a:pathLst>
                <a:path h="832464" w="635746">
                  <a:moveTo>
                    <a:pt x="90205" y="0"/>
                  </a:moveTo>
                  <a:lnTo>
                    <a:pt x="545541" y="0"/>
                  </a:lnTo>
                  <a:cubicBezTo>
                    <a:pt x="595360" y="0"/>
                    <a:pt x="635746" y="40386"/>
                    <a:pt x="635746" y="90205"/>
                  </a:cubicBezTo>
                  <a:lnTo>
                    <a:pt x="635746" y="742259"/>
                  </a:lnTo>
                  <a:cubicBezTo>
                    <a:pt x="635746" y="792078"/>
                    <a:pt x="595360" y="832464"/>
                    <a:pt x="545541" y="832464"/>
                  </a:cubicBezTo>
                  <a:lnTo>
                    <a:pt x="90205" y="832464"/>
                  </a:lnTo>
                  <a:cubicBezTo>
                    <a:pt x="40386" y="832464"/>
                    <a:pt x="0" y="792078"/>
                    <a:pt x="0" y="742259"/>
                  </a:cubicBezTo>
                  <a:lnTo>
                    <a:pt x="0" y="90205"/>
                  </a:lnTo>
                  <a:cubicBezTo>
                    <a:pt x="0" y="40386"/>
                    <a:pt x="40386" y="0"/>
                    <a:pt x="90205" y="0"/>
                  </a:cubicBezTo>
                  <a:close/>
                </a:path>
              </a:pathLst>
            </a:custGeom>
            <a:solidFill>
              <a:srgbClr val="A8CBBD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47625"/>
              <a:ext cx="635746" cy="880089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34" id="34"/>
          <p:cNvGrpSpPr/>
          <p:nvPr/>
        </p:nvGrpSpPr>
        <p:grpSpPr>
          <a:xfrm rot="0">
            <a:off x="644710" y="4577137"/>
            <a:ext cx="2435202" cy="3352403"/>
            <a:chOff x="0" y="0"/>
            <a:chExt cx="641370" cy="882937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641370" cy="882937"/>
            </a:xfrm>
            <a:custGeom>
              <a:avLst/>
              <a:gdLst/>
              <a:ahLst/>
              <a:cxnLst/>
              <a:rect r="r" b="b" t="t" l="l"/>
              <a:pathLst>
                <a:path h="882937" w="641370">
                  <a:moveTo>
                    <a:pt x="89414" y="0"/>
                  </a:moveTo>
                  <a:lnTo>
                    <a:pt x="551956" y="0"/>
                  </a:lnTo>
                  <a:cubicBezTo>
                    <a:pt x="601338" y="0"/>
                    <a:pt x="641370" y="40032"/>
                    <a:pt x="641370" y="89414"/>
                  </a:cubicBezTo>
                  <a:lnTo>
                    <a:pt x="641370" y="793523"/>
                  </a:lnTo>
                  <a:cubicBezTo>
                    <a:pt x="641370" y="842905"/>
                    <a:pt x="601338" y="882937"/>
                    <a:pt x="551956" y="882937"/>
                  </a:cubicBezTo>
                  <a:lnTo>
                    <a:pt x="89414" y="882937"/>
                  </a:lnTo>
                  <a:cubicBezTo>
                    <a:pt x="40032" y="882937"/>
                    <a:pt x="0" y="842905"/>
                    <a:pt x="0" y="793523"/>
                  </a:cubicBezTo>
                  <a:lnTo>
                    <a:pt x="0" y="89414"/>
                  </a:lnTo>
                  <a:cubicBezTo>
                    <a:pt x="0" y="40032"/>
                    <a:pt x="40032" y="0"/>
                    <a:pt x="89414" y="0"/>
                  </a:cubicBezTo>
                  <a:close/>
                </a:path>
              </a:pathLst>
            </a:custGeom>
            <a:solidFill>
              <a:srgbClr val="A8CBBD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-47625"/>
              <a:ext cx="641370" cy="930562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37" id="37"/>
          <p:cNvGrpSpPr/>
          <p:nvPr/>
        </p:nvGrpSpPr>
        <p:grpSpPr>
          <a:xfrm rot="0">
            <a:off x="623358" y="8058020"/>
            <a:ext cx="2435202" cy="1755082"/>
            <a:chOff x="0" y="0"/>
            <a:chExt cx="641370" cy="462244"/>
          </a:xfrm>
        </p:grpSpPr>
        <p:sp>
          <p:nvSpPr>
            <p:cNvPr name="Freeform 38" id="38"/>
            <p:cNvSpPr/>
            <p:nvPr/>
          </p:nvSpPr>
          <p:spPr>
            <a:xfrm flipH="false" flipV="false" rot="0">
              <a:off x="0" y="0"/>
              <a:ext cx="641370" cy="462244"/>
            </a:xfrm>
            <a:custGeom>
              <a:avLst/>
              <a:gdLst/>
              <a:ahLst/>
              <a:cxnLst/>
              <a:rect r="r" b="b" t="t" l="l"/>
              <a:pathLst>
                <a:path h="462244" w="641370">
                  <a:moveTo>
                    <a:pt x="89414" y="0"/>
                  </a:moveTo>
                  <a:lnTo>
                    <a:pt x="551956" y="0"/>
                  </a:lnTo>
                  <a:cubicBezTo>
                    <a:pt x="601338" y="0"/>
                    <a:pt x="641370" y="40032"/>
                    <a:pt x="641370" y="89414"/>
                  </a:cubicBezTo>
                  <a:lnTo>
                    <a:pt x="641370" y="372830"/>
                  </a:lnTo>
                  <a:cubicBezTo>
                    <a:pt x="641370" y="422212"/>
                    <a:pt x="601338" y="462244"/>
                    <a:pt x="551956" y="462244"/>
                  </a:cubicBezTo>
                  <a:lnTo>
                    <a:pt x="89414" y="462244"/>
                  </a:lnTo>
                  <a:cubicBezTo>
                    <a:pt x="40032" y="462244"/>
                    <a:pt x="0" y="422212"/>
                    <a:pt x="0" y="372830"/>
                  </a:cubicBezTo>
                  <a:lnTo>
                    <a:pt x="0" y="89414"/>
                  </a:lnTo>
                  <a:cubicBezTo>
                    <a:pt x="0" y="40032"/>
                    <a:pt x="40032" y="0"/>
                    <a:pt x="89414" y="0"/>
                  </a:cubicBezTo>
                  <a:close/>
                </a:path>
              </a:pathLst>
            </a:custGeom>
            <a:solidFill>
              <a:srgbClr val="A8CBBD"/>
            </a:solidFill>
          </p:spPr>
        </p:sp>
        <p:sp>
          <p:nvSpPr>
            <p:cNvPr name="TextBox 39" id="39"/>
            <p:cNvSpPr txBox="true"/>
            <p:nvPr/>
          </p:nvSpPr>
          <p:spPr>
            <a:xfrm>
              <a:off x="0" y="-47625"/>
              <a:ext cx="641370" cy="509869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40" id="40"/>
          <p:cNvGrpSpPr/>
          <p:nvPr/>
        </p:nvGrpSpPr>
        <p:grpSpPr>
          <a:xfrm rot="0">
            <a:off x="8776536" y="1207207"/>
            <a:ext cx="5470772" cy="1725068"/>
            <a:chOff x="0" y="0"/>
            <a:chExt cx="1440862" cy="454339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440862" cy="454339"/>
            </a:xfrm>
            <a:custGeom>
              <a:avLst/>
              <a:gdLst/>
              <a:ahLst/>
              <a:cxnLst/>
              <a:rect r="r" b="b" t="t" l="l"/>
              <a:pathLst>
                <a:path h="454339" w="1440862">
                  <a:moveTo>
                    <a:pt x="39801" y="0"/>
                  </a:moveTo>
                  <a:lnTo>
                    <a:pt x="1401061" y="0"/>
                  </a:lnTo>
                  <a:cubicBezTo>
                    <a:pt x="1411617" y="0"/>
                    <a:pt x="1421740" y="4193"/>
                    <a:pt x="1429204" y="11657"/>
                  </a:cubicBezTo>
                  <a:cubicBezTo>
                    <a:pt x="1436669" y="19122"/>
                    <a:pt x="1440862" y="29245"/>
                    <a:pt x="1440862" y="39801"/>
                  </a:cubicBezTo>
                  <a:lnTo>
                    <a:pt x="1440862" y="414538"/>
                  </a:lnTo>
                  <a:cubicBezTo>
                    <a:pt x="1440862" y="436519"/>
                    <a:pt x="1423042" y="454339"/>
                    <a:pt x="1401061" y="454339"/>
                  </a:cubicBezTo>
                  <a:lnTo>
                    <a:pt x="39801" y="454339"/>
                  </a:lnTo>
                  <a:cubicBezTo>
                    <a:pt x="17819" y="454339"/>
                    <a:pt x="0" y="436519"/>
                    <a:pt x="0" y="414538"/>
                  </a:cubicBezTo>
                  <a:lnTo>
                    <a:pt x="0" y="39801"/>
                  </a:lnTo>
                  <a:cubicBezTo>
                    <a:pt x="0" y="17819"/>
                    <a:pt x="17819" y="0"/>
                    <a:pt x="39801" y="0"/>
                  </a:cubicBezTo>
                  <a:close/>
                </a:path>
              </a:pathLst>
            </a:custGeom>
            <a:solidFill>
              <a:srgbClr val="737373"/>
            </a:solidFill>
          </p:spPr>
        </p:sp>
        <p:sp>
          <p:nvSpPr>
            <p:cNvPr name="TextBox 42" id="42"/>
            <p:cNvSpPr txBox="true"/>
            <p:nvPr/>
          </p:nvSpPr>
          <p:spPr>
            <a:xfrm>
              <a:off x="0" y="-47625"/>
              <a:ext cx="1440862" cy="501964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43" id="43"/>
          <p:cNvGrpSpPr/>
          <p:nvPr/>
        </p:nvGrpSpPr>
        <p:grpSpPr>
          <a:xfrm rot="0">
            <a:off x="14471339" y="3165938"/>
            <a:ext cx="3447630" cy="1886131"/>
            <a:chOff x="0" y="0"/>
            <a:chExt cx="908018" cy="496759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908018" cy="496759"/>
            </a:xfrm>
            <a:custGeom>
              <a:avLst/>
              <a:gdLst/>
              <a:ahLst/>
              <a:cxnLst/>
              <a:rect r="r" b="b" t="t" l="l"/>
              <a:pathLst>
                <a:path h="496759" w="908018">
                  <a:moveTo>
                    <a:pt x="63157" y="0"/>
                  </a:moveTo>
                  <a:lnTo>
                    <a:pt x="844861" y="0"/>
                  </a:lnTo>
                  <a:cubicBezTo>
                    <a:pt x="879741" y="0"/>
                    <a:pt x="908018" y="28276"/>
                    <a:pt x="908018" y="63157"/>
                  </a:cubicBezTo>
                  <a:lnTo>
                    <a:pt x="908018" y="433602"/>
                  </a:lnTo>
                  <a:cubicBezTo>
                    <a:pt x="908018" y="468482"/>
                    <a:pt x="879741" y="496759"/>
                    <a:pt x="844861" y="496759"/>
                  </a:cubicBezTo>
                  <a:lnTo>
                    <a:pt x="63157" y="496759"/>
                  </a:lnTo>
                  <a:cubicBezTo>
                    <a:pt x="28276" y="496759"/>
                    <a:pt x="0" y="468482"/>
                    <a:pt x="0" y="433602"/>
                  </a:cubicBezTo>
                  <a:lnTo>
                    <a:pt x="0" y="63157"/>
                  </a:lnTo>
                  <a:cubicBezTo>
                    <a:pt x="0" y="28276"/>
                    <a:pt x="28276" y="0"/>
                    <a:pt x="63157" y="0"/>
                  </a:cubicBezTo>
                  <a:close/>
                </a:path>
              </a:pathLst>
            </a:custGeom>
            <a:solidFill>
              <a:srgbClr val="F8A4A4"/>
            </a:solidFill>
          </p:spPr>
        </p:sp>
        <p:sp>
          <p:nvSpPr>
            <p:cNvPr name="TextBox 45" id="45"/>
            <p:cNvSpPr txBox="true"/>
            <p:nvPr/>
          </p:nvSpPr>
          <p:spPr>
            <a:xfrm>
              <a:off x="0" y="-47625"/>
              <a:ext cx="908018" cy="544384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46" id="46"/>
          <p:cNvGrpSpPr/>
          <p:nvPr/>
        </p:nvGrpSpPr>
        <p:grpSpPr>
          <a:xfrm rot="0">
            <a:off x="14471339" y="5261619"/>
            <a:ext cx="3447630" cy="988605"/>
            <a:chOff x="0" y="0"/>
            <a:chExt cx="908018" cy="260373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908018" cy="260373"/>
            </a:xfrm>
            <a:custGeom>
              <a:avLst/>
              <a:gdLst/>
              <a:ahLst/>
              <a:cxnLst/>
              <a:rect r="r" b="b" t="t" l="l"/>
              <a:pathLst>
                <a:path h="260373" w="908018">
                  <a:moveTo>
                    <a:pt x="63157" y="0"/>
                  </a:moveTo>
                  <a:lnTo>
                    <a:pt x="844861" y="0"/>
                  </a:lnTo>
                  <a:cubicBezTo>
                    <a:pt x="879741" y="0"/>
                    <a:pt x="908018" y="28276"/>
                    <a:pt x="908018" y="63157"/>
                  </a:cubicBezTo>
                  <a:lnTo>
                    <a:pt x="908018" y="197216"/>
                  </a:lnTo>
                  <a:cubicBezTo>
                    <a:pt x="908018" y="232097"/>
                    <a:pt x="879741" y="260373"/>
                    <a:pt x="844861" y="260373"/>
                  </a:cubicBezTo>
                  <a:lnTo>
                    <a:pt x="63157" y="260373"/>
                  </a:lnTo>
                  <a:cubicBezTo>
                    <a:pt x="28276" y="260373"/>
                    <a:pt x="0" y="232097"/>
                    <a:pt x="0" y="197216"/>
                  </a:cubicBezTo>
                  <a:lnTo>
                    <a:pt x="0" y="63157"/>
                  </a:lnTo>
                  <a:cubicBezTo>
                    <a:pt x="0" y="28276"/>
                    <a:pt x="28276" y="0"/>
                    <a:pt x="63157" y="0"/>
                  </a:cubicBezTo>
                  <a:close/>
                </a:path>
              </a:pathLst>
            </a:custGeom>
            <a:solidFill>
              <a:srgbClr val="F8A4A4"/>
            </a:solidFill>
          </p:spPr>
        </p:sp>
        <p:sp>
          <p:nvSpPr>
            <p:cNvPr name="TextBox 48" id="48"/>
            <p:cNvSpPr txBox="true"/>
            <p:nvPr/>
          </p:nvSpPr>
          <p:spPr>
            <a:xfrm>
              <a:off x="0" y="-47625"/>
              <a:ext cx="908018" cy="307998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49" id="49"/>
          <p:cNvGrpSpPr/>
          <p:nvPr/>
        </p:nvGrpSpPr>
        <p:grpSpPr>
          <a:xfrm rot="0">
            <a:off x="14399121" y="1238508"/>
            <a:ext cx="3484821" cy="1674532"/>
            <a:chOff x="0" y="0"/>
            <a:chExt cx="917813" cy="441029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0" y="0"/>
              <a:ext cx="917813" cy="441029"/>
            </a:xfrm>
            <a:custGeom>
              <a:avLst/>
              <a:gdLst/>
              <a:ahLst/>
              <a:cxnLst/>
              <a:rect r="r" b="b" t="t" l="l"/>
              <a:pathLst>
                <a:path h="441029" w="917813">
                  <a:moveTo>
                    <a:pt x="62483" y="0"/>
                  </a:moveTo>
                  <a:lnTo>
                    <a:pt x="855330" y="0"/>
                  </a:lnTo>
                  <a:cubicBezTo>
                    <a:pt x="889838" y="0"/>
                    <a:pt x="917813" y="27975"/>
                    <a:pt x="917813" y="62483"/>
                  </a:cubicBezTo>
                  <a:lnTo>
                    <a:pt x="917813" y="378546"/>
                  </a:lnTo>
                  <a:cubicBezTo>
                    <a:pt x="917813" y="413055"/>
                    <a:pt x="889838" y="441029"/>
                    <a:pt x="855330" y="441029"/>
                  </a:cubicBezTo>
                  <a:lnTo>
                    <a:pt x="62483" y="441029"/>
                  </a:lnTo>
                  <a:cubicBezTo>
                    <a:pt x="27975" y="441029"/>
                    <a:pt x="0" y="413055"/>
                    <a:pt x="0" y="378546"/>
                  </a:cubicBezTo>
                  <a:lnTo>
                    <a:pt x="0" y="62483"/>
                  </a:lnTo>
                  <a:cubicBezTo>
                    <a:pt x="0" y="27975"/>
                    <a:pt x="27975" y="0"/>
                    <a:pt x="62483" y="0"/>
                  </a:cubicBezTo>
                  <a:close/>
                </a:path>
              </a:pathLst>
            </a:custGeom>
            <a:solidFill>
              <a:srgbClr val="F8A4A4"/>
            </a:solidFill>
          </p:spPr>
        </p:sp>
        <p:sp>
          <p:nvSpPr>
            <p:cNvPr name="TextBox 51" id="51"/>
            <p:cNvSpPr txBox="true"/>
            <p:nvPr/>
          </p:nvSpPr>
          <p:spPr>
            <a:xfrm>
              <a:off x="0" y="-47625"/>
              <a:ext cx="917813" cy="488654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52" id="52"/>
          <p:cNvGrpSpPr/>
          <p:nvPr/>
        </p:nvGrpSpPr>
        <p:grpSpPr>
          <a:xfrm rot="0">
            <a:off x="14452743" y="6459774"/>
            <a:ext cx="3484821" cy="1755082"/>
            <a:chOff x="0" y="0"/>
            <a:chExt cx="917813" cy="462244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917813" cy="462244"/>
            </a:xfrm>
            <a:custGeom>
              <a:avLst/>
              <a:gdLst/>
              <a:ahLst/>
              <a:cxnLst/>
              <a:rect r="r" b="b" t="t" l="l"/>
              <a:pathLst>
                <a:path h="462244" w="917813">
                  <a:moveTo>
                    <a:pt x="62483" y="0"/>
                  </a:moveTo>
                  <a:lnTo>
                    <a:pt x="855330" y="0"/>
                  </a:lnTo>
                  <a:cubicBezTo>
                    <a:pt x="889838" y="0"/>
                    <a:pt x="917813" y="27975"/>
                    <a:pt x="917813" y="62483"/>
                  </a:cubicBezTo>
                  <a:lnTo>
                    <a:pt x="917813" y="399761"/>
                  </a:lnTo>
                  <a:cubicBezTo>
                    <a:pt x="917813" y="434269"/>
                    <a:pt x="889838" y="462244"/>
                    <a:pt x="855330" y="462244"/>
                  </a:cubicBezTo>
                  <a:lnTo>
                    <a:pt x="62483" y="462244"/>
                  </a:lnTo>
                  <a:cubicBezTo>
                    <a:pt x="27975" y="462244"/>
                    <a:pt x="0" y="434269"/>
                    <a:pt x="0" y="399761"/>
                  </a:cubicBezTo>
                  <a:lnTo>
                    <a:pt x="0" y="62483"/>
                  </a:lnTo>
                  <a:cubicBezTo>
                    <a:pt x="0" y="27975"/>
                    <a:pt x="27975" y="0"/>
                    <a:pt x="62483" y="0"/>
                  </a:cubicBezTo>
                  <a:close/>
                </a:path>
              </a:pathLst>
            </a:custGeom>
            <a:solidFill>
              <a:srgbClr val="F8A4A4"/>
            </a:solidFill>
          </p:spPr>
        </p:sp>
        <p:sp>
          <p:nvSpPr>
            <p:cNvPr name="TextBox 54" id="54"/>
            <p:cNvSpPr txBox="true"/>
            <p:nvPr/>
          </p:nvSpPr>
          <p:spPr>
            <a:xfrm>
              <a:off x="0" y="-47625"/>
              <a:ext cx="917813" cy="509869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sp>
        <p:nvSpPr>
          <p:cNvPr name="AutoShape 55" id="55"/>
          <p:cNvSpPr/>
          <p:nvPr/>
        </p:nvSpPr>
        <p:spPr>
          <a:xfrm>
            <a:off x="3194414" y="2744741"/>
            <a:ext cx="2476805" cy="1267400"/>
          </a:xfrm>
          <a:prstGeom prst="line">
            <a:avLst/>
          </a:prstGeom>
          <a:ln cap="rnd" w="9525">
            <a:solidFill>
              <a:srgbClr val="A8CBB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6" id="56"/>
          <p:cNvSpPr/>
          <p:nvPr/>
        </p:nvSpPr>
        <p:spPr>
          <a:xfrm flipV="true">
            <a:off x="3111429" y="5664361"/>
            <a:ext cx="2404301" cy="512559"/>
          </a:xfrm>
          <a:prstGeom prst="line">
            <a:avLst/>
          </a:prstGeom>
          <a:ln cap="rnd" w="9525">
            <a:solidFill>
              <a:srgbClr val="A8CBB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7" id="57"/>
          <p:cNvSpPr/>
          <p:nvPr/>
        </p:nvSpPr>
        <p:spPr>
          <a:xfrm flipV="true">
            <a:off x="2985754" y="6899740"/>
            <a:ext cx="2915643" cy="1158280"/>
          </a:xfrm>
          <a:prstGeom prst="line">
            <a:avLst/>
          </a:prstGeom>
          <a:ln cap="rnd" w="9525">
            <a:solidFill>
              <a:srgbClr val="A8CBB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8" id="58"/>
          <p:cNvSpPr/>
          <p:nvPr/>
        </p:nvSpPr>
        <p:spPr>
          <a:xfrm flipH="true">
            <a:off x="12009430" y="2863390"/>
            <a:ext cx="2502185" cy="965129"/>
          </a:xfrm>
          <a:prstGeom prst="line">
            <a:avLst/>
          </a:prstGeom>
          <a:ln cap="rnd" w="9525">
            <a:solidFill>
              <a:srgbClr val="F8A4A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9" id="59"/>
          <p:cNvSpPr/>
          <p:nvPr/>
        </p:nvSpPr>
        <p:spPr>
          <a:xfrm flipH="true">
            <a:off x="12710874" y="4109003"/>
            <a:ext cx="1760465" cy="577167"/>
          </a:xfrm>
          <a:prstGeom prst="line">
            <a:avLst/>
          </a:prstGeom>
          <a:ln cap="rnd" w="9525">
            <a:solidFill>
              <a:srgbClr val="F8A4A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0" id="60"/>
          <p:cNvSpPr/>
          <p:nvPr/>
        </p:nvSpPr>
        <p:spPr>
          <a:xfrm flipH="true">
            <a:off x="12767635" y="5755921"/>
            <a:ext cx="1703704" cy="166005"/>
          </a:xfrm>
          <a:prstGeom prst="line">
            <a:avLst/>
          </a:prstGeom>
          <a:ln cap="rnd" w="9525">
            <a:solidFill>
              <a:srgbClr val="F8A4A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1" id="61"/>
          <p:cNvSpPr/>
          <p:nvPr/>
        </p:nvSpPr>
        <p:spPr>
          <a:xfrm flipH="true" flipV="true">
            <a:off x="12360834" y="7024702"/>
            <a:ext cx="2091910" cy="312613"/>
          </a:xfrm>
          <a:prstGeom prst="line">
            <a:avLst/>
          </a:prstGeom>
          <a:ln cap="rnd" w="9525">
            <a:solidFill>
              <a:srgbClr val="F8A4A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2" id="62"/>
          <p:cNvGrpSpPr/>
          <p:nvPr/>
        </p:nvGrpSpPr>
        <p:grpSpPr>
          <a:xfrm rot="0">
            <a:off x="4086930" y="1238508"/>
            <a:ext cx="4393279" cy="1725068"/>
            <a:chOff x="0" y="0"/>
            <a:chExt cx="1157078" cy="454339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1157078" cy="454339"/>
            </a:xfrm>
            <a:custGeom>
              <a:avLst/>
              <a:gdLst/>
              <a:ahLst/>
              <a:cxnLst/>
              <a:rect r="r" b="b" t="t" l="l"/>
              <a:pathLst>
                <a:path h="454339" w="1157078">
                  <a:moveTo>
                    <a:pt x="49562" y="0"/>
                  </a:moveTo>
                  <a:lnTo>
                    <a:pt x="1107515" y="0"/>
                  </a:lnTo>
                  <a:cubicBezTo>
                    <a:pt x="1134888" y="0"/>
                    <a:pt x="1157078" y="22190"/>
                    <a:pt x="1157078" y="49562"/>
                  </a:cubicBezTo>
                  <a:lnTo>
                    <a:pt x="1157078" y="404776"/>
                  </a:lnTo>
                  <a:cubicBezTo>
                    <a:pt x="1157078" y="432149"/>
                    <a:pt x="1134888" y="454339"/>
                    <a:pt x="1107515" y="454339"/>
                  </a:cubicBezTo>
                  <a:lnTo>
                    <a:pt x="49562" y="454339"/>
                  </a:lnTo>
                  <a:cubicBezTo>
                    <a:pt x="22190" y="454339"/>
                    <a:pt x="0" y="432149"/>
                    <a:pt x="0" y="404776"/>
                  </a:cubicBezTo>
                  <a:lnTo>
                    <a:pt x="0" y="49562"/>
                  </a:lnTo>
                  <a:cubicBezTo>
                    <a:pt x="0" y="22190"/>
                    <a:pt x="22190" y="0"/>
                    <a:pt x="49562" y="0"/>
                  </a:cubicBezTo>
                  <a:close/>
                </a:path>
              </a:pathLst>
            </a:custGeom>
            <a:solidFill>
              <a:srgbClr val="737373"/>
            </a:solidFill>
          </p:spPr>
        </p:sp>
        <p:sp>
          <p:nvSpPr>
            <p:cNvPr name="TextBox 64" id="64"/>
            <p:cNvSpPr txBox="true"/>
            <p:nvPr/>
          </p:nvSpPr>
          <p:spPr>
            <a:xfrm>
              <a:off x="0" y="-47625"/>
              <a:ext cx="1157078" cy="501964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65" id="65"/>
          <p:cNvGrpSpPr/>
          <p:nvPr/>
        </p:nvGrpSpPr>
        <p:grpSpPr>
          <a:xfrm rot="0">
            <a:off x="3337584" y="8058020"/>
            <a:ext cx="3643352" cy="1725068"/>
            <a:chOff x="0" y="0"/>
            <a:chExt cx="959566" cy="454339"/>
          </a:xfrm>
        </p:grpSpPr>
        <p:sp>
          <p:nvSpPr>
            <p:cNvPr name="Freeform 66" id="66"/>
            <p:cNvSpPr/>
            <p:nvPr/>
          </p:nvSpPr>
          <p:spPr>
            <a:xfrm flipH="false" flipV="false" rot="0">
              <a:off x="0" y="0"/>
              <a:ext cx="959566" cy="454339"/>
            </a:xfrm>
            <a:custGeom>
              <a:avLst/>
              <a:gdLst/>
              <a:ahLst/>
              <a:cxnLst/>
              <a:rect r="r" b="b" t="t" l="l"/>
              <a:pathLst>
                <a:path h="454339" w="959566">
                  <a:moveTo>
                    <a:pt x="59764" y="0"/>
                  </a:moveTo>
                  <a:lnTo>
                    <a:pt x="899802" y="0"/>
                  </a:lnTo>
                  <a:cubicBezTo>
                    <a:pt x="932809" y="0"/>
                    <a:pt x="959566" y="26757"/>
                    <a:pt x="959566" y="59764"/>
                  </a:cubicBezTo>
                  <a:lnTo>
                    <a:pt x="959566" y="394575"/>
                  </a:lnTo>
                  <a:cubicBezTo>
                    <a:pt x="959566" y="427582"/>
                    <a:pt x="932809" y="454339"/>
                    <a:pt x="899802" y="454339"/>
                  </a:cubicBezTo>
                  <a:lnTo>
                    <a:pt x="59764" y="454339"/>
                  </a:lnTo>
                  <a:cubicBezTo>
                    <a:pt x="26757" y="454339"/>
                    <a:pt x="0" y="427582"/>
                    <a:pt x="0" y="394575"/>
                  </a:cubicBezTo>
                  <a:lnTo>
                    <a:pt x="0" y="59764"/>
                  </a:lnTo>
                  <a:cubicBezTo>
                    <a:pt x="0" y="26757"/>
                    <a:pt x="26757" y="0"/>
                    <a:pt x="59764" y="0"/>
                  </a:cubicBezTo>
                  <a:close/>
                </a:path>
              </a:pathLst>
            </a:custGeom>
            <a:solidFill>
              <a:srgbClr val="9F2241"/>
            </a:solidFill>
          </p:spPr>
        </p:sp>
        <p:sp>
          <p:nvSpPr>
            <p:cNvPr name="TextBox 67" id="67"/>
            <p:cNvSpPr txBox="true"/>
            <p:nvPr/>
          </p:nvSpPr>
          <p:spPr>
            <a:xfrm>
              <a:off x="0" y="-47625"/>
              <a:ext cx="959566" cy="501964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68" id="68"/>
          <p:cNvGrpSpPr/>
          <p:nvPr/>
        </p:nvGrpSpPr>
        <p:grpSpPr>
          <a:xfrm rot="0">
            <a:off x="7143227" y="8058020"/>
            <a:ext cx="2404775" cy="1725068"/>
            <a:chOff x="0" y="0"/>
            <a:chExt cx="633356" cy="454339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33356" cy="454339"/>
            </a:xfrm>
            <a:custGeom>
              <a:avLst/>
              <a:gdLst/>
              <a:ahLst/>
              <a:cxnLst/>
              <a:rect r="r" b="b" t="t" l="l"/>
              <a:pathLst>
                <a:path h="454339" w="633356">
                  <a:moveTo>
                    <a:pt x="90545" y="0"/>
                  </a:moveTo>
                  <a:lnTo>
                    <a:pt x="542811" y="0"/>
                  </a:lnTo>
                  <a:cubicBezTo>
                    <a:pt x="566825" y="0"/>
                    <a:pt x="589856" y="9540"/>
                    <a:pt x="606836" y="26520"/>
                  </a:cubicBezTo>
                  <a:cubicBezTo>
                    <a:pt x="623817" y="43501"/>
                    <a:pt x="633356" y="66531"/>
                    <a:pt x="633356" y="90545"/>
                  </a:cubicBezTo>
                  <a:lnTo>
                    <a:pt x="633356" y="363793"/>
                  </a:lnTo>
                  <a:cubicBezTo>
                    <a:pt x="633356" y="413800"/>
                    <a:pt x="592818" y="454339"/>
                    <a:pt x="542811" y="454339"/>
                  </a:cubicBezTo>
                  <a:lnTo>
                    <a:pt x="90545" y="454339"/>
                  </a:lnTo>
                  <a:cubicBezTo>
                    <a:pt x="40539" y="454339"/>
                    <a:pt x="0" y="413800"/>
                    <a:pt x="0" y="363793"/>
                  </a:cubicBezTo>
                  <a:lnTo>
                    <a:pt x="0" y="90545"/>
                  </a:lnTo>
                  <a:cubicBezTo>
                    <a:pt x="0" y="40539"/>
                    <a:pt x="40539" y="0"/>
                    <a:pt x="90545" y="0"/>
                  </a:cubicBezTo>
                  <a:close/>
                </a:path>
              </a:pathLst>
            </a:custGeom>
            <a:solidFill>
              <a:srgbClr val="9F2241"/>
            </a:solidFill>
          </p:spPr>
        </p:sp>
        <p:sp>
          <p:nvSpPr>
            <p:cNvPr name="TextBox 70" id="70"/>
            <p:cNvSpPr txBox="true"/>
            <p:nvPr/>
          </p:nvSpPr>
          <p:spPr>
            <a:xfrm>
              <a:off x="0" y="-47625"/>
              <a:ext cx="633356" cy="501964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71" id="71"/>
          <p:cNvGrpSpPr/>
          <p:nvPr/>
        </p:nvGrpSpPr>
        <p:grpSpPr>
          <a:xfrm rot="0">
            <a:off x="9745149" y="8058020"/>
            <a:ext cx="4393279" cy="1725068"/>
            <a:chOff x="0" y="0"/>
            <a:chExt cx="1157078" cy="454339"/>
          </a:xfrm>
        </p:grpSpPr>
        <p:sp>
          <p:nvSpPr>
            <p:cNvPr name="Freeform 72" id="72"/>
            <p:cNvSpPr/>
            <p:nvPr/>
          </p:nvSpPr>
          <p:spPr>
            <a:xfrm flipH="false" flipV="false" rot="0">
              <a:off x="0" y="0"/>
              <a:ext cx="1157078" cy="454339"/>
            </a:xfrm>
            <a:custGeom>
              <a:avLst/>
              <a:gdLst/>
              <a:ahLst/>
              <a:cxnLst/>
              <a:rect r="r" b="b" t="t" l="l"/>
              <a:pathLst>
                <a:path h="454339" w="1157078">
                  <a:moveTo>
                    <a:pt x="49562" y="0"/>
                  </a:moveTo>
                  <a:lnTo>
                    <a:pt x="1107515" y="0"/>
                  </a:lnTo>
                  <a:cubicBezTo>
                    <a:pt x="1134888" y="0"/>
                    <a:pt x="1157078" y="22190"/>
                    <a:pt x="1157078" y="49562"/>
                  </a:cubicBezTo>
                  <a:lnTo>
                    <a:pt x="1157078" y="404776"/>
                  </a:lnTo>
                  <a:cubicBezTo>
                    <a:pt x="1157078" y="432149"/>
                    <a:pt x="1134888" y="454339"/>
                    <a:pt x="1107515" y="454339"/>
                  </a:cubicBezTo>
                  <a:lnTo>
                    <a:pt x="49562" y="454339"/>
                  </a:lnTo>
                  <a:cubicBezTo>
                    <a:pt x="22190" y="454339"/>
                    <a:pt x="0" y="432149"/>
                    <a:pt x="0" y="404776"/>
                  </a:cubicBezTo>
                  <a:lnTo>
                    <a:pt x="0" y="49562"/>
                  </a:lnTo>
                  <a:cubicBezTo>
                    <a:pt x="0" y="22190"/>
                    <a:pt x="22190" y="0"/>
                    <a:pt x="49562" y="0"/>
                  </a:cubicBezTo>
                  <a:close/>
                </a:path>
              </a:pathLst>
            </a:custGeom>
            <a:solidFill>
              <a:srgbClr val="9F2241"/>
            </a:solidFill>
          </p:spPr>
        </p:sp>
        <p:sp>
          <p:nvSpPr>
            <p:cNvPr name="TextBox 73" id="73"/>
            <p:cNvSpPr txBox="true"/>
            <p:nvPr/>
          </p:nvSpPr>
          <p:spPr>
            <a:xfrm>
              <a:off x="0" y="-47625"/>
              <a:ext cx="1157078" cy="501964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74" id="74"/>
          <p:cNvGrpSpPr/>
          <p:nvPr/>
        </p:nvGrpSpPr>
        <p:grpSpPr>
          <a:xfrm rot="0">
            <a:off x="8458856" y="5011011"/>
            <a:ext cx="776292" cy="776292"/>
            <a:chOff x="0" y="0"/>
            <a:chExt cx="812800" cy="812800"/>
          </a:xfrm>
        </p:grpSpPr>
        <p:sp>
          <p:nvSpPr>
            <p:cNvPr name="Freeform 75" id="7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5632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76" id="7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FFFFFF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01</a:t>
              </a:r>
            </a:p>
          </p:txBody>
        </p:sp>
      </p:grpSp>
      <p:sp>
        <p:nvSpPr>
          <p:cNvPr name="AutoShape 77" id="77"/>
          <p:cNvSpPr/>
          <p:nvPr/>
        </p:nvSpPr>
        <p:spPr>
          <a:xfrm>
            <a:off x="6283569" y="2963576"/>
            <a:ext cx="2282044" cy="2168227"/>
          </a:xfrm>
          <a:prstGeom prst="line">
            <a:avLst/>
          </a:prstGeom>
          <a:ln cap="rnd" w="9525">
            <a:solidFill>
              <a:srgbClr val="1A5632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8" id="78"/>
          <p:cNvGrpSpPr/>
          <p:nvPr/>
        </p:nvGrpSpPr>
        <p:grpSpPr>
          <a:xfrm rot="0">
            <a:off x="9186193" y="5025458"/>
            <a:ext cx="775315" cy="775315"/>
            <a:chOff x="0" y="0"/>
            <a:chExt cx="812800" cy="812800"/>
          </a:xfrm>
        </p:grpSpPr>
        <p:sp>
          <p:nvSpPr>
            <p:cNvPr name="Freeform 79" id="7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5632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80" id="80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FFFFFF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02</a:t>
              </a:r>
            </a:p>
          </p:txBody>
        </p:sp>
      </p:grpSp>
      <p:sp>
        <p:nvSpPr>
          <p:cNvPr name="AutoShape 81" id="81"/>
          <p:cNvSpPr/>
          <p:nvPr/>
        </p:nvSpPr>
        <p:spPr>
          <a:xfrm flipH="true">
            <a:off x="9812514" y="2932275"/>
            <a:ext cx="1699409" cy="2175338"/>
          </a:xfrm>
          <a:prstGeom prst="line">
            <a:avLst/>
          </a:prstGeom>
          <a:ln cap="rnd" w="9525">
            <a:solidFill>
              <a:srgbClr val="1A563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2" id="82"/>
          <p:cNvSpPr/>
          <p:nvPr/>
        </p:nvSpPr>
        <p:spPr>
          <a:xfrm flipH="false" flipV="false" rot="0">
            <a:off x="15293691" y="256377"/>
            <a:ext cx="2526704" cy="769855"/>
          </a:xfrm>
          <a:custGeom>
            <a:avLst/>
            <a:gdLst/>
            <a:ahLst/>
            <a:cxnLst/>
            <a:rect r="r" b="b" t="t" l="l"/>
            <a:pathLst>
              <a:path h="769855" w="2526704">
                <a:moveTo>
                  <a:pt x="0" y="0"/>
                </a:moveTo>
                <a:lnTo>
                  <a:pt x="2526705" y="0"/>
                </a:lnTo>
                <a:lnTo>
                  <a:pt x="2526705" y="769855"/>
                </a:lnTo>
                <a:lnTo>
                  <a:pt x="0" y="7698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3" id="83"/>
          <p:cNvSpPr/>
          <p:nvPr/>
        </p:nvSpPr>
        <p:spPr>
          <a:xfrm flipH="false" flipV="false" rot="0">
            <a:off x="697580" y="293742"/>
            <a:ext cx="2965189" cy="761065"/>
          </a:xfrm>
          <a:custGeom>
            <a:avLst/>
            <a:gdLst/>
            <a:ahLst/>
            <a:cxnLst/>
            <a:rect r="r" b="b" t="t" l="l"/>
            <a:pathLst>
              <a:path h="761065" w="2965189">
                <a:moveTo>
                  <a:pt x="0" y="0"/>
                </a:moveTo>
                <a:lnTo>
                  <a:pt x="2965189" y="0"/>
                </a:lnTo>
                <a:lnTo>
                  <a:pt x="2965189" y="761065"/>
                </a:lnTo>
                <a:lnTo>
                  <a:pt x="0" y="7610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84" id="84"/>
          <p:cNvSpPr txBox="true"/>
          <p:nvPr/>
        </p:nvSpPr>
        <p:spPr>
          <a:xfrm rot="0">
            <a:off x="6262216" y="5730173"/>
            <a:ext cx="1763780" cy="2625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8"/>
              </a:lnSpc>
            </a:pPr>
            <a:r>
              <a:rPr lang="en-US" b="true" sz="1968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Implemented</a:t>
            </a:r>
          </a:p>
        </p:txBody>
      </p:sp>
      <p:sp>
        <p:nvSpPr>
          <p:cNvPr name="TextBox 85" id="85"/>
          <p:cNvSpPr txBox="true"/>
          <p:nvPr/>
        </p:nvSpPr>
        <p:spPr>
          <a:xfrm rot="0">
            <a:off x="10447149" y="5600000"/>
            <a:ext cx="1424462" cy="2928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9"/>
              </a:lnSpc>
            </a:pPr>
            <a:r>
              <a:rPr lang="en-US" b="true" sz="2109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Ongoing</a:t>
            </a:r>
          </a:p>
        </p:txBody>
      </p:sp>
      <p:sp>
        <p:nvSpPr>
          <p:cNvPr name="TextBox 86" id="86"/>
          <p:cNvSpPr txBox="true"/>
          <p:nvPr/>
        </p:nvSpPr>
        <p:spPr>
          <a:xfrm rot="0">
            <a:off x="960736" y="1424357"/>
            <a:ext cx="1864613" cy="27482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 b="true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H</a:t>
            </a:r>
            <a:r>
              <a:rPr lang="en-US" b="true" sz="1700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olding of annual joint consultative meetings,</a:t>
            </a: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 between the AU PSC and the ECOWAS MSC at all levels, alternately at the AU Headquarters in Addis Ababa and the ECOWAS headquarters in Abuja, in rotation</a:t>
            </a:r>
          </a:p>
        </p:txBody>
      </p:sp>
      <p:sp>
        <p:nvSpPr>
          <p:cNvPr name="TextBox 87" id="87"/>
          <p:cNvSpPr txBox="true"/>
          <p:nvPr/>
        </p:nvSpPr>
        <p:spPr>
          <a:xfrm rot="0">
            <a:off x="907866" y="4792101"/>
            <a:ext cx="1993276" cy="29578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 b="true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Establ</a:t>
            </a:r>
            <a:r>
              <a:rPr lang="en-US" b="true" sz="1700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ish a team of focal points from both Secretariats</a:t>
            </a: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 to facilitate a well-coordinated network for regular meetings/consultations, particularly on issues in the agenda of the PSC and also in the agenda of the ECOWAS MSC.</a:t>
            </a:r>
          </a:p>
          <a:p>
            <a:pPr algn="l">
              <a:lnSpc>
                <a:spcPts val="1700"/>
              </a:lnSpc>
            </a:pPr>
          </a:p>
        </p:txBody>
      </p:sp>
      <p:sp>
        <p:nvSpPr>
          <p:cNvPr name="TextBox 88" id="88"/>
          <p:cNvSpPr txBox="true"/>
          <p:nvPr/>
        </p:nvSpPr>
        <p:spPr>
          <a:xfrm rot="0">
            <a:off x="844320" y="8282823"/>
            <a:ext cx="2044783" cy="17005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 b="true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Ag</a:t>
            </a:r>
            <a:r>
              <a:rPr lang="en-US" b="true" sz="1700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reed to convene their Second Annual Joint Consultative meeting</a:t>
            </a: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 in 2025 in Addis Ababa, Ethiopia</a:t>
            </a:r>
          </a:p>
          <a:p>
            <a:pPr algn="l">
              <a:lnSpc>
                <a:spcPts val="1700"/>
              </a:lnSpc>
            </a:pPr>
          </a:p>
        </p:txBody>
      </p:sp>
      <p:sp>
        <p:nvSpPr>
          <p:cNvPr name="TextBox 89" id="89"/>
          <p:cNvSpPr txBox="true"/>
          <p:nvPr/>
        </p:nvSpPr>
        <p:spPr>
          <a:xfrm rot="0">
            <a:off x="9039692" y="1418043"/>
            <a:ext cx="5207617" cy="14909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Immediate </a:t>
            </a:r>
            <a:r>
              <a:rPr lang="en-US" sz="1700" b="true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operati</a:t>
            </a:r>
            <a:r>
              <a:rPr lang="en-US" b="true" sz="170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onalization and revitalization of existing regional security mechanisms</a:t>
            </a:r>
            <a:r>
              <a:rPr lang="en-US" sz="17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, specifically the Nouakchott and Djibouti Processes, the ECOWAS Plans of Action Against Terrorism, the Accra Initiative, and the Multinational Joint Task Force of the Lake Chad basin</a:t>
            </a:r>
          </a:p>
          <a:p>
            <a:pPr algn="l">
              <a:lnSpc>
                <a:spcPts val="1700"/>
              </a:lnSpc>
            </a:pPr>
          </a:p>
        </p:txBody>
      </p:sp>
      <p:sp>
        <p:nvSpPr>
          <p:cNvPr name="TextBox 90" id="90"/>
          <p:cNvSpPr txBox="true"/>
          <p:nvPr/>
        </p:nvSpPr>
        <p:spPr>
          <a:xfrm rot="0">
            <a:off x="14661509" y="3351539"/>
            <a:ext cx="3004166" cy="14909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Requ</a:t>
            </a: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ested the AU Commission to finalize the </a:t>
            </a:r>
            <a:r>
              <a:rPr lang="en-US" b="true" sz="1700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conduct of the comprehensive study on the financing of terrorism in Africa,</a:t>
            </a: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 as requested by the Malabo Declaration</a:t>
            </a:r>
          </a:p>
        </p:txBody>
      </p:sp>
      <p:sp>
        <p:nvSpPr>
          <p:cNvPr name="TextBox 91" id="91"/>
          <p:cNvSpPr txBox="true"/>
          <p:nvPr/>
        </p:nvSpPr>
        <p:spPr>
          <a:xfrm rot="0">
            <a:off x="14687132" y="5391293"/>
            <a:ext cx="2952919" cy="652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 b="true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J</a:t>
            </a:r>
            <a:r>
              <a:rPr lang="en-US" b="true" sz="1700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oint mobilization of resource</a:t>
            </a: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s to support peace operations in the region</a:t>
            </a:r>
          </a:p>
        </p:txBody>
      </p:sp>
      <p:sp>
        <p:nvSpPr>
          <p:cNvPr name="TextBox 92" id="92"/>
          <p:cNvSpPr txBox="true"/>
          <p:nvPr/>
        </p:nvSpPr>
        <p:spPr>
          <a:xfrm rot="0">
            <a:off x="14630599" y="1405921"/>
            <a:ext cx="2958509" cy="1281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Requ</a:t>
            </a: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ested the AU Commission and ECOWAS Commission to continue </a:t>
            </a:r>
            <a:r>
              <a:rPr lang="en-US" b="true" sz="1700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engaging the three Member States to remain in the Community</a:t>
            </a:r>
          </a:p>
        </p:txBody>
      </p:sp>
      <p:sp>
        <p:nvSpPr>
          <p:cNvPr name="TextBox 93" id="93"/>
          <p:cNvSpPr txBox="true"/>
          <p:nvPr/>
        </p:nvSpPr>
        <p:spPr>
          <a:xfrm rot="0">
            <a:off x="14684221" y="6601350"/>
            <a:ext cx="3129111" cy="14909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 b="true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C</a:t>
            </a:r>
            <a:r>
              <a:rPr lang="en-US" b="true" sz="1700">
                <a:solidFill>
                  <a:srgbClr val="40404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ommunicate decisions on peace and security issues</a:t>
            </a:r>
            <a:r>
              <a:rPr lang="en-US" sz="1700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 to each Council for enhancing subsidiarity and complementarity while ensuring coherence in the decision-making process</a:t>
            </a:r>
          </a:p>
        </p:txBody>
      </p:sp>
      <p:sp>
        <p:nvSpPr>
          <p:cNvPr name="TextBox 94" id="94"/>
          <p:cNvSpPr txBox="true"/>
          <p:nvPr/>
        </p:nvSpPr>
        <p:spPr>
          <a:xfrm rot="0">
            <a:off x="4319428" y="1463311"/>
            <a:ext cx="4030996" cy="1281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 b="true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E</a:t>
            </a:r>
            <a:r>
              <a:rPr lang="en-US" b="true" sz="170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nhanced cooperation and coordination</a:t>
            </a:r>
            <a:r>
              <a:rPr lang="en-US" sz="17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 between the United Nations, African Union and the Regional Economic Communities/Regional Mechanisms (RECs/RMs), on countering terrorism and insurgency in the region</a:t>
            </a:r>
          </a:p>
        </p:txBody>
      </p:sp>
      <p:sp>
        <p:nvSpPr>
          <p:cNvPr name="TextBox 95" id="95"/>
          <p:cNvSpPr txBox="true"/>
          <p:nvPr/>
        </p:nvSpPr>
        <p:spPr>
          <a:xfrm rot="0">
            <a:off x="3570082" y="8282823"/>
            <a:ext cx="3258553" cy="1281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 b="true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R</a:t>
            </a:r>
            <a:r>
              <a:rPr lang="en-US" b="true" sz="170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egular interaction between the AU PSC and the ECOWAS MSC</a:t>
            </a:r>
            <a:r>
              <a:rPr lang="en-US" sz="17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 Chairpersons on issues of common concern, including through the use of video-teleconferencing (VTC)</a:t>
            </a:r>
          </a:p>
        </p:txBody>
      </p:sp>
      <p:sp>
        <p:nvSpPr>
          <p:cNvPr name="TextBox 96" id="96"/>
          <p:cNvSpPr txBox="true"/>
          <p:nvPr/>
        </p:nvSpPr>
        <p:spPr>
          <a:xfrm rot="0">
            <a:off x="7375725" y="8282823"/>
            <a:ext cx="1993566" cy="1281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 b="true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J</a:t>
            </a:r>
            <a:r>
              <a:rPr lang="en-US" b="true" sz="170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oint field missions</a:t>
            </a:r>
            <a:r>
              <a:rPr lang="en-US" sz="17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 to assess situations of common concern and identify further joint action as may be needed</a:t>
            </a:r>
          </a:p>
        </p:txBody>
      </p:sp>
      <p:sp>
        <p:nvSpPr>
          <p:cNvPr name="TextBox 97" id="97"/>
          <p:cNvSpPr txBox="true"/>
          <p:nvPr/>
        </p:nvSpPr>
        <p:spPr>
          <a:xfrm rot="0">
            <a:off x="9977647" y="8282823"/>
            <a:ext cx="4030996" cy="14909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00"/>
              </a:lnSpc>
            </a:pPr>
            <a:r>
              <a:rPr lang="en-US" sz="1700" b="true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H</a:t>
            </a:r>
            <a:r>
              <a:rPr lang="en-US" b="true" sz="1700">
                <a:solidFill>
                  <a:srgbClr val="FFFFFF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olding of joint retreats/brainstorming sessions</a:t>
            </a:r>
            <a:r>
              <a:rPr lang="en-US" sz="170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 to reflect on priorities on peace and security issues of the AU PSC and the ECOWAS MSC, and develop appropriate common response strategies</a:t>
            </a:r>
          </a:p>
          <a:p>
            <a:pPr algn="l">
              <a:lnSpc>
                <a:spcPts val="1700"/>
              </a:lnSpc>
            </a:pPr>
          </a:p>
        </p:txBody>
      </p:sp>
      <p:sp>
        <p:nvSpPr>
          <p:cNvPr name="TextBox 98" id="98"/>
          <p:cNvSpPr txBox="true"/>
          <p:nvPr/>
        </p:nvSpPr>
        <p:spPr>
          <a:xfrm rot="0">
            <a:off x="3937118" y="342814"/>
            <a:ext cx="10629934" cy="6834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  <a:spcBef>
                <a:spcPct val="0"/>
              </a:spcBef>
            </a:pPr>
            <a:r>
              <a:rPr lang="en-US" b="true" sz="1968">
                <a:solidFill>
                  <a:srgbClr val="1A5632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IMPLEMENTATION MATRIX OF THE JOINT COMMUNIQUÉ OF THE INAUGURAL JOINT CONSULTATIVE MEETING BETWEEN THE AUPSC AND THE ECOWAS MSC</a:t>
            </a:r>
          </a:p>
        </p:txBody>
      </p:sp>
      <p:grpSp>
        <p:nvGrpSpPr>
          <p:cNvPr name="Group 99" id="99"/>
          <p:cNvGrpSpPr/>
          <p:nvPr/>
        </p:nvGrpSpPr>
        <p:grpSpPr>
          <a:xfrm rot="0">
            <a:off x="14748028" y="8547415"/>
            <a:ext cx="776292" cy="776292"/>
            <a:chOff x="0" y="0"/>
            <a:chExt cx="812800" cy="812800"/>
          </a:xfrm>
        </p:grpSpPr>
        <p:sp>
          <p:nvSpPr>
            <p:cNvPr name="Freeform 100" id="10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F2241"/>
            </a:solidFill>
            <a:ln w="57150" cap="sq">
              <a:solidFill>
                <a:srgbClr val="EDF6F6"/>
              </a:solidFill>
              <a:prstDash val="solid"/>
              <a:miter/>
            </a:ln>
          </p:spPr>
        </p:sp>
        <p:sp>
          <p:nvSpPr>
            <p:cNvPr name="TextBox 101" id="101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71438" lIns="71438" bIns="71438" rIns="71438"/>
            <a:lstStyle/>
            <a:p>
              <a:pPr algn="ctr">
                <a:lnSpc>
                  <a:spcPts val="2756"/>
                </a:lnSpc>
              </a:pPr>
              <a:r>
                <a:rPr lang="en-US" b="true" sz="1968">
                  <a:solidFill>
                    <a:srgbClr val="FFFFFF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03</a:t>
              </a:r>
            </a:p>
          </p:txBody>
        </p:sp>
      </p:grpSp>
      <p:sp>
        <p:nvSpPr>
          <p:cNvPr name="TextBox 102" id="102"/>
          <p:cNvSpPr txBox="true"/>
          <p:nvPr/>
        </p:nvSpPr>
        <p:spPr>
          <a:xfrm rot="0">
            <a:off x="15724345" y="8797033"/>
            <a:ext cx="2115101" cy="2625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8"/>
              </a:lnSpc>
            </a:pPr>
            <a:r>
              <a:rPr lang="en-US" b="true" sz="1968">
                <a:solidFill>
                  <a:srgbClr val="9F224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Not Implemented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DAGnlqEeIvM</dc:identifier>
  <dcterms:modified xsi:type="dcterms:W3CDTF">2011-08-01T06:04:30Z</dcterms:modified>
  <cp:revision>1</cp:revision>
  <dc:title>AUPSC/ECOWAS MSC Implementation Matrix if the Inaugural Retreat</dc:title>
</cp:coreProperties>
</file>